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4" r:id="rId21"/>
    <p:sldId id="276" r:id="rId22"/>
    <p:sldId id="277" r:id="rId23"/>
    <p:sldId id="278" r:id="rId24"/>
    <p:sldId id="279" r:id="rId25"/>
    <p:sldId id="280" r:id="rId26"/>
    <p:sldId id="281" r:id="rId27"/>
    <p:sldId id="282" r:id="rId28"/>
    <p:sldId id="283" r:id="rId2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120" d="100"/>
          <a:sy n="120" d="100"/>
        </p:scale>
        <p:origin x="-534" y="6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pPr/>
              <a:t>12.07.2014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5A55BE06-8EA1-450F-B926-D243F88F3109}" type="slidenum">
              <a:rPr lang="de-DE" smtClean="0"/>
              <a:pPr/>
              <a:t>27</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pPr/>
              <a:t>12.07.2014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pPr/>
              <a:t>12.07.2014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pPr/>
              <a:t>12.07.2014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pPr/>
              <a:t>12.07.2014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pPr/>
              <a:t>12.07.2014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pPr/>
              <a:t>12.07.2014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pPr/>
              <a:t>12.07.2014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pPr/>
              <a:t>12.07.2014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pPr/>
              <a:t>12.07.2014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pPr/>
              <a:t>12.07.2014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pPr/>
              <a:t>12.07.2014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pPr/>
              <a:t>12.07.2014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5656" y="1052736"/>
            <a:ext cx="6408712" cy="3312368"/>
          </a:xfrm>
        </p:spPr>
        <p:txBody>
          <a:bodyPr>
            <a:normAutofit/>
          </a:bodyPr>
          <a:lstStyle/>
          <a:p>
            <a:r>
              <a:rPr lang="de-DE" sz="2000" b="1" i="1" smtClean="0">
                <a:solidFill>
                  <a:srgbClr val="0070C0"/>
                </a:solidFill>
              </a:rPr>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1</a:t>
            </a:fld>
            <a:endParaRPr lang="de-DE"/>
          </a:p>
        </p:txBody>
      </p:sp>
      <p:sp>
        <p:nvSpPr>
          <p:cNvPr id="4" name="Textfeld 3"/>
          <p:cNvSpPr txBox="1"/>
          <p:nvPr/>
        </p:nvSpPr>
        <p:spPr>
          <a:xfrm>
            <a:off x="1043608" y="188640"/>
            <a:ext cx="7272808" cy="369332"/>
          </a:xfrm>
          <a:prstGeom prst="rect">
            <a:avLst/>
          </a:prstGeom>
          <a:noFill/>
        </p:spPr>
        <p:txBody>
          <a:bodyPr wrap="square" rtlCol="0">
            <a:spAutoFit/>
          </a:bodyPr>
          <a:lstStyle/>
          <a:p>
            <a:pPr algn="ctr"/>
            <a:r>
              <a:rPr lang="de-DE" b="1" smtClean="0"/>
              <a:t>Überblick Bachelorarbeit  Benedikt Kaffanke</a:t>
            </a:r>
            <a:endParaRPr lang="de-DE"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585323"/>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691680" y="5949280"/>
            <a:ext cx="421193" cy="264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16</a:t>
            </a:fld>
            <a:endParaRPr lang="de-DE"/>
          </a:p>
        </p:txBody>
      </p:sp>
      <p:sp>
        <p:nvSpPr>
          <p:cNvPr id="21" name="Ellipse 20"/>
          <p:cNvSpPr/>
          <p:nvPr/>
        </p:nvSpPr>
        <p:spPr>
          <a:xfrm>
            <a:off x="5220072" y="5805264"/>
            <a:ext cx="360040" cy="28803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5148064" y="6165304"/>
            <a:ext cx="432048" cy="216024"/>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26" name="Gerade Verbindung mit Pfeil 25"/>
          <p:cNvCxnSpPr/>
          <p:nvPr/>
        </p:nvCxnSpPr>
        <p:spPr>
          <a:xfrm flipH="1">
            <a:off x="5580112" y="5589240"/>
            <a:ext cx="72008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8" idx="1"/>
          </p:cNvCxnSpPr>
          <p:nvPr/>
        </p:nvCxnSpPr>
        <p:spPr>
          <a:xfrm flipH="1" flipV="1">
            <a:off x="5580112" y="6309320"/>
            <a:ext cx="973088" cy="2295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372200" y="5229200"/>
            <a:ext cx="2520280" cy="646331"/>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Nicht vollständig warmausgelagert</a:t>
            </a:r>
          </a:p>
          <a:p>
            <a:pPr>
              <a:buFont typeface="Arial" pitchFamily="34" charset="0"/>
              <a:buChar char="•"/>
            </a:pPr>
            <a:r>
              <a:rPr lang="de-DE" sz="1200" b="1" i="1" smtClean="0"/>
              <a:t>Überaltert</a:t>
            </a:r>
            <a:endParaRPr lang="de-DE" sz="1200" b="1" i="1"/>
          </a:p>
        </p:txBody>
      </p:sp>
      <p:sp>
        <p:nvSpPr>
          <p:cNvPr id="36" name="Textfeld 35"/>
          <p:cNvSpPr txBox="1"/>
          <p:nvPr/>
        </p:nvSpPr>
        <p:spPr>
          <a:xfrm>
            <a:off x="6588224" y="6237312"/>
            <a:ext cx="1368152" cy="461665"/>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Kaltausgelagert</a:t>
            </a:r>
            <a:endParaRPr lang="de-DE" sz="1200"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i="1" smtClean="0"/>
              <a:t>Einschränkungen durch Rücksichtnahme auf die Serienfertigung</a:t>
            </a:r>
            <a:endParaRPr lang="de-DE" i="1"/>
          </a:p>
        </p:txBody>
      </p:sp>
      <p:sp>
        <p:nvSpPr>
          <p:cNvPr id="6" name="Textfeld 5"/>
          <p:cNvSpPr txBox="1"/>
          <p:nvPr/>
        </p:nvSpPr>
        <p:spPr>
          <a:xfrm>
            <a:off x="0" y="1844824"/>
            <a:ext cx="4464496" cy="7171194"/>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endParaRPr lang="de-DE" sz="2000" smtClean="0"/>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endParaRPr lang="de-DE" sz="2000" smtClean="0"/>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endParaRPr lang="de-DE" sz="2000" smtClean="0"/>
          </a:p>
          <a:p>
            <a:pPr>
              <a:buFont typeface="Arial" pitchFamily="34" charset="0"/>
              <a:buChar char="•"/>
            </a:pPr>
            <a:r>
              <a:rPr lang="de-DE" sz="2000" smtClean="0"/>
              <a:t>Beim Fräsprozess musste, aus Zeitgründen, beide Seiten der doppelten Spannvorrichtung genutzt werden</a:t>
            </a:r>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SzPct val="177000"/>
              <a:buFont typeface="Arial" pitchFamily="34" charset="0"/>
              <a:buChar char="•"/>
            </a:pPr>
            <a:endParaRPr lang="de-DE" sz="2000" smtClean="0"/>
          </a:p>
          <a:p>
            <a:pPr>
              <a:buSzPct val="211000"/>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2062103"/>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endParaRPr lang="de-DE" sz="1100" b="1" i="1" smtClean="0"/>
          </a:p>
          <a:p>
            <a:pPr>
              <a:buFont typeface="Symbol" pitchFamily="18" charset="2"/>
              <a:buChar char="-"/>
            </a:pPr>
            <a:r>
              <a:rPr lang="de-DE" sz="1100" b="1" i="1" smtClean="0"/>
              <a:t>F13 bei MP1 und MP10 größter Verzug zum Vorprozess</a:t>
            </a:r>
          </a:p>
          <a:p>
            <a:pPr>
              <a:buFont typeface="Symbol" pitchFamily="18" charset="2"/>
              <a:buChar char="-"/>
            </a:pPr>
            <a:endParaRPr lang="de-DE" sz="1100" b="1" i="1" smtClean="0"/>
          </a:p>
          <a:p>
            <a:pPr>
              <a:buFont typeface="Symbol" pitchFamily="18" charset="2"/>
              <a:buChar char="-"/>
            </a:pPr>
            <a:r>
              <a:rPr lang="de-DE" sz="1100" b="1" i="1" smtClean="0"/>
              <a:t>Differenz der Standardabweichunge zum Vorprozess: </a:t>
            </a:r>
          </a:p>
          <a:p>
            <a:pPr>
              <a:buFont typeface="Symbol" pitchFamily="18" charset="2"/>
              <a:buChar char="-"/>
            </a:pPr>
            <a:endParaRPr lang="de-DE" sz="1100" b="1" i="1" smtClean="0"/>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6137920"/>
            <a:ext cx="3816424"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6237312"/>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453336"/>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Untersuchungsobjekt</a:t>
            </a:r>
            <a:endParaRPr lang="de-DE"/>
          </a:p>
        </p:txBody>
      </p:sp>
      <p:sp>
        <p:nvSpPr>
          <p:cNvPr id="3" name="Inhaltsplatzhalter 2"/>
          <p:cNvSpPr>
            <a:spLocks noGrp="1"/>
          </p:cNvSpPr>
          <p:nvPr>
            <p:ph idx="1"/>
          </p:nvPr>
        </p:nvSpPr>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564904"/>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smtClean="0"/>
              <a:t>Erste Erkenntnisse</a:t>
            </a:r>
            <a:endParaRPr lang="de-DE" sz="3200"/>
          </a:p>
        </p:txBody>
      </p:sp>
      <p:sp>
        <p:nvSpPr>
          <p:cNvPr id="3" name="Foliennummernplatzhalter 2"/>
          <p:cNvSpPr>
            <a:spLocks noGrp="1"/>
          </p:cNvSpPr>
          <p:nvPr>
            <p:ph type="sldNum" sz="quarter" idx="12"/>
          </p:nvPr>
        </p:nvSpPr>
        <p:spPr/>
        <p:txBody>
          <a:bodyPr/>
          <a:lstStyle/>
          <a:p>
            <a:fld id="{040811C2-BD20-4209-BD05-AA797C50BEBD}" type="slidenum">
              <a:rPr lang="de-DE" smtClean="0"/>
              <a:pPr/>
              <a:t>20</a:t>
            </a:fld>
            <a:endParaRPr lang="de-DE"/>
          </a:p>
        </p:txBody>
      </p:sp>
      <p:sp>
        <p:nvSpPr>
          <p:cNvPr id="6" name="Textfeld 5"/>
          <p:cNvSpPr txBox="1"/>
          <p:nvPr/>
        </p:nvSpPr>
        <p:spPr>
          <a:xfrm>
            <a:off x="899592" y="1124744"/>
            <a:ext cx="7848872" cy="1754326"/>
          </a:xfrm>
          <a:prstGeom prst="rect">
            <a:avLst/>
          </a:prstGeom>
          <a:noFill/>
        </p:spPr>
        <p:txBody>
          <a:bodyPr wrap="square" rtlCol="0">
            <a:spAutoFit/>
          </a:bodyPr>
          <a:lstStyle/>
          <a:p>
            <a:r>
              <a:rPr lang="de-DE" smtClean="0">
                <a:solidFill>
                  <a:srgbClr val="0070C0"/>
                </a:solidFill>
              </a:rPr>
              <a:t>F17 und Fxx für die Serienfertigung am besten geeignet. Möglicherweise durch Fxx homogenere Resultate in der Serie. Langzeitstudie hier erforderlich.</a:t>
            </a:r>
          </a:p>
          <a:p>
            <a:endParaRPr lang="de-DE" smtClean="0">
              <a:solidFill>
                <a:srgbClr val="0070C0"/>
              </a:solidFill>
            </a:endParaRPr>
          </a:p>
          <a:p>
            <a:r>
              <a:rPr lang="de-DE" smtClean="0">
                <a:solidFill>
                  <a:srgbClr val="0070C0"/>
                </a:solidFill>
              </a:rPr>
              <a:t>Bestelltext für das Vormaterial ist genauer zu </a:t>
            </a:r>
            <a:r>
              <a:rPr lang="de-DE" smtClean="0">
                <a:solidFill>
                  <a:srgbClr val="0070C0"/>
                </a:solidFill>
              </a:rPr>
              <a:t>präzisieren</a:t>
            </a:r>
          </a:p>
          <a:p>
            <a:endParaRPr lang="de-DE" smtClean="0">
              <a:solidFill>
                <a:srgbClr val="0070C0"/>
              </a:solidFill>
            </a:endParaRPr>
          </a:p>
          <a:p>
            <a:endParaRPr lang="de-DE">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00237" y="2276872"/>
            <a:ext cx="5965719" cy="2071291"/>
          </a:xfrm>
          <a:prstGeom prst="rect">
            <a:avLst/>
          </a:prstGeom>
        </p:spPr>
      </p:pic>
      <p:sp>
        <p:nvSpPr>
          <p:cNvPr id="12" name="Pfeil nach links 11"/>
          <p:cNvSpPr/>
          <p:nvPr/>
        </p:nvSpPr>
        <p:spPr>
          <a:xfrm>
            <a:off x="4139952" y="3933056"/>
            <a:ext cx="1368152"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907704" y="3861048"/>
            <a:ext cx="2160240" cy="360040"/>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5580112" y="3717032"/>
            <a:ext cx="2016224" cy="523220"/>
          </a:xfrm>
          <a:prstGeom prst="rect">
            <a:avLst/>
          </a:prstGeom>
          <a:noFill/>
        </p:spPr>
        <p:txBody>
          <a:bodyPr wrap="square" rtlCol="0">
            <a:spAutoFit/>
          </a:bodyPr>
          <a:lstStyle/>
          <a:p>
            <a:r>
              <a:rPr lang="de-DE" sz="1400" b="1" i="1" smtClean="0">
                <a:solidFill>
                  <a:srgbClr val="0070C0"/>
                </a:solidFill>
              </a:rPr>
              <a:t>Obergrenze fordern</a:t>
            </a:r>
          </a:p>
          <a:p>
            <a:r>
              <a:rPr lang="de-DE" sz="1400" b="1" i="1" smtClean="0">
                <a:solidFill>
                  <a:srgbClr val="0070C0"/>
                </a:solidFill>
              </a:rPr>
              <a:t>z.B. Rm 140 N/mm²</a:t>
            </a:r>
            <a:endParaRPr lang="de-DE" sz="1400" b="1" i="1">
              <a:solidFill>
                <a:srgbClr val="0070C0"/>
              </a:solidFill>
            </a:endParaRPr>
          </a:p>
        </p:txBody>
      </p:sp>
      <p:sp>
        <p:nvSpPr>
          <p:cNvPr id="15" name="Textfeld 14"/>
          <p:cNvSpPr txBox="1"/>
          <p:nvPr/>
        </p:nvSpPr>
        <p:spPr>
          <a:xfrm>
            <a:off x="827584" y="4509120"/>
            <a:ext cx="7200800" cy="1754326"/>
          </a:xfrm>
          <a:prstGeom prst="rect">
            <a:avLst/>
          </a:prstGeom>
          <a:noFill/>
        </p:spPr>
        <p:txBody>
          <a:bodyPr wrap="square" rtlCol="0">
            <a:spAutoFit/>
          </a:bodyPr>
          <a:lstStyle/>
          <a:p>
            <a:r>
              <a:rPr lang="de-DE" smtClean="0">
                <a:solidFill>
                  <a:srgbClr val="0070C0"/>
                </a:solidFill>
              </a:rPr>
              <a:t>Streckbiegen als erste Prozessstufe besondere Aufmerksamkeit zukommen lassen. Dort in einem Vorlauf darauf achten, perfekte Symmetrie zu erziehlen (durch Justierung der erforderlichen Parameter). </a:t>
            </a:r>
          </a:p>
          <a:p>
            <a:endParaRPr lang="de-DE" smtClean="0">
              <a:solidFill>
                <a:srgbClr val="0070C0"/>
              </a:solidFill>
            </a:endParaRPr>
          </a:p>
          <a:p>
            <a:r>
              <a:rPr lang="de-DE" smtClean="0">
                <a:solidFill>
                  <a:srgbClr val="0070C0"/>
                </a:solidFill>
              </a:rPr>
              <a:t>Bei allen Prozessstufen eine „Erststückfreigabe“ durchführen (QM-Beauftragter)</a:t>
            </a:r>
            <a:endParaRPr lang="de-DE">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21</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22</a:t>
            </a:fld>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611560" y="2492896"/>
            <a:ext cx="7848872" cy="1754326"/>
          </a:xfrm>
          <a:prstGeom prst="rect">
            <a:avLst/>
          </a:prstGeom>
          <a:noFill/>
        </p:spPr>
        <p:txBody>
          <a:bodyPr wrap="square"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24</a:t>
            </a:fld>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6732240" y="4653136"/>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4499992" y="4653136"/>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25</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unten 25"/>
          <p:cNvSpPr/>
          <p:nvPr/>
        </p:nvSpPr>
        <p:spPr>
          <a:xfrm>
            <a:off x="6156176"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unten 29"/>
          <p:cNvSpPr/>
          <p:nvPr/>
        </p:nvSpPr>
        <p:spPr>
          <a:xfrm>
            <a:off x="8028384"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26</a:t>
            </a:fld>
            <a:endParaRPr lang="de-DE"/>
          </a:p>
        </p:txBody>
      </p:sp>
      <p:sp>
        <p:nvSpPr>
          <p:cNvPr id="8" name="Textfeld 7"/>
          <p:cNvSpPr txBox="1"/>
          <p:nvPr/>
        </p:nvSpPr>
        <p:spPr>
          <a:xfrm>
            <a:off x="3275856" y="404664"/>
            <a:ext cx="5616624" cy="707886"/>
          </a:xfrm>
          <a:prstGeom prst="rect">
            <a:avLst/>
          </a:prstGeom>
          <a:noFill/>
        </p:spPr>
        <p:txBody>
          <a:bodyPr wrap="square" rtlCol="0">
            <a:spAutoFit/>
          </a:bodyPr>
          <a:lstStyle/>
          <a:p>
            <a:r>
              <a:rPr lang="de-DE" sz="2000" b="1" smtClean="0"/>
              <a:t>Konventionen </a:t>
            </a:r>
          </a:p>
          <a:p>
            <a:endParaRPr lang="de-DE" sz="2000" b="1" i="1"/>
          </a:p>
        </p:txBody>
      </p:sp>
      <p:sp>
        <p:nvSpPr>
          <p:cNvPr id="9" name="Textfeld 8"/>
          <p:cNvSpPr txBox="1"/>
          <p:nvPr/>
        </p:nvSpPr>
        <p:spPr>
          <a:xfrm>
            <a:off x="323528" y="1916832"/>
            <a:ext cx="8280920" cy="1200329"/>
          </a:xfrm>
          <a:prstGeom prst="rect">
            <a:avLst/>
          </a:prstGeom>
          <a:noFill/>
        </p:spPr>
        <p:txBody>
          <a:bodyPr wrap="square" rtlCol="0">
            <a:spAutoFit/>
          </a:bodyPr>
          <a:lstStyle/>
          <a:p>
            <a:r>
              <a:rPr lang="de-DE" sz="1400" smtClean="0"/>
              <a:t>Reihenfolge der Bezeichnungen :</a:t>
            </a:r>
          </a:p>
          <a:p>
            <a:r>
              <a:rPr lang="de-DE" sz="1400" smtClean="0"/>
              <a:t>  Kröpfstein (großer Buchstabe)</a:t>
            </a:r>
            <a:r>
              <a:rPr lang="de-DE" sz="1400" smtClean="0">
                <a:solidFill>
                  <a:srgbClr val="FF0000"/>
                </a:solidFill>
              </a:rPr>
              <a:t> </a:t>
            </a:r>
            <a:r>
              <a:rPr lang="de-DE" sz="1400" b="1" smtClean="0">
                <a:solidFill>
                  <a:srgbClr val="FF0000"/>
                </a:solidFill>
              </a:rPr>
              <a:t>/</a:t>
            </a:r>
            <a:r>
              <a:rPr lang="de-DE" sz="1400" smtClean="0">
                <a:solidFill>
                  <a:srgbClr val="FF0000"/>
                </a:solidFill>
              </a:rPr>
              <a:t> </a:t>
            </a:r>
            <a:r>
              <a:rPr lang="de-DE" sz="1400" smtClean="0"/>
              <a:t>Ziehstempel (kleiner Buchstabe)</a:t>
            </a:r>
            <a:r>
              <a:rPr lang="de-DE" sz="1400" b="1" smtClean="0"/>
              <a:t> </a:t>
            </a:r>
            <a:r>
              <a:rPr lang="de-DE" sz="1400" b="1" smtClean="0">
                <a:solidFill>
                  <a:srgbClr val="FF0000"/>
                </a:solidFill>
              </a:rPr>
              <a:t>/</a:t>
            </a:r>
            <a:r>
              <a:rPr lang="de-DE" sz="1400" b="1" smtClean="0"/>
              <a:t> </a:t>
            </a:r>
            <a:r>
              <a:rPr lang="de-DE" sz="1400" i="1" smtClean="0"/>
              <a:t>eventuell Niederhalter (kursiver kleiner Buchstabe)</a:t>
            </a:r>
            <a:r>
              <a:rPr lang="de-DE" sz="1400" b="1" smtClean="0"/>
              <a:t> </a:t>
            </a:r>
            <a:r>
              <a:rPr lang="de-DE" sz="1400" b="1" smtClean="0">
                <a:solidFill>
                  <a:srgbClr val="FF0000"/>
                </a:solidFill>
              </a:rPr>
              <a:t>/</a:t>
            </a:r>
            <a:r>
              <a:rPr lang="de-DE" sz="1400" b="1" smtClean="0"/>
              <a:t>  </a:t>
            </a:r>
            <a:r>
              <a:rPr lang="de-DE" sz="1400" smtClean="0"/>
              <a:t>Nummer (Wiederhohlung der Versuchs mit geringfügig verändertem Ziehspalt)</a:t>
            </a:r>
          </a:p>
          <a:p>
            <a:endParaRPr lang="de-DE" sz="1200" smtClean="0"/>
          </a:p>
          <a:p>
            <a:r>
              <a:rPr lang="de-DE" sz="12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555776" y="2708920"/>
          <a:ext cx="5136232" cy="1584960"/>
        </p:xfrm>
        <a:graphic>
          <a:graphicData uri="http://schemas.openxmlformats.org/drawingml/2006/table">
            <a:tbl>
              <a:tblPr firstRow="1" bandRow="1">
                <a:tableStyleId>{5C22544A-7EE6-4342-B048-85BDC9FD1C3A}</a:tableStyleId>
              </a:tblPr>
              <a:tblGrid>
                <a:gridCol w="1284058"/>
                <a:gridCol w="1284058"/>
                <a:gridCol w="1284058"/>
                <a:gridCol w="1284058"/>
              </a:tblGrid>
              <a:tr h="260217">
                <a:tc>
                  <a:txBody>
                    <a:bodyPr/>
                    <a:lstStyle/>
                    <a:p>
                      <a:r>
                        <a:rPr lang="de-DE" sz="1400" smtClean="0"/>
                        <a:t>KRÖPFSTEIN</a:t>
                      </a:r>
                      <a:endParaRPr lang="de-DE" sz="1400"/>
                    </a:p>
                  </a:txBody>
                  <a:tcPr/>
                </a:tc>
                <a:tc>
                  <a:txBody>
                    <a:bodyPr/>
                    <a:lstStyle/>
                    <a:p>
                      <a:r>
                        <a:rPr lang="de-DE" sz="1400" smtClean="0"/>
                        <a:t>ziehstempel</a:t>
                      </a:r>
                      <a:endParaRPr lang="de-DE" sz="1400"/>
                    </a:p>
                  </a:txBody>
                  <a:tcPr/>
                </a:tc>
                <a:tc>
                  <a:txBody>
                    <a:bodyPr/>
                    <a:lstStyle/>
                    <a:p>
                      <a:r>
                        <a:rPr lang="de-DE" sz="1400" i="1" smtClean="0"/>
                        <a:t>niederhalter</a:t>
                      </a:r>
                      <a:endParaRPr lang="de-DE" sz="1400" i="1"/>
                    </a:p>
                  </a:txBody>
                  <a:tcPr/>
                </a:tc>
                <a:tc>
                  <a:txBody>
                    <a:bodyPr/>
                    <a:lstStyle/>
                    <a:p>
                      <a:r>
                        <a:rPr lang="de-DE" sz="1400" smtClean="0"/>
                        <a:t>Nummer</a:t>
                      </a:r>
                      <a:endParaRPr lang="de-DE" sz="1400"/>
                    </a:p>
                  </a:txBody>
                  <a:tcPr/>
                </a:tc>
              </a:tr>
              <a:tr h="260217">
                <a:tc>
                  <a:txBody>
                    <a:bodyPr/>
                    <a:lstStyle/>
                    <a:p>
                      <a:r>
                        <a:rPr lang="de-DE" sz="1400" smtClean="0"/>
                        <a:t>Großer</a:t>
                      </a:r>
                      <a:r>
                        <a:rPr lang="de-DE" sz="1400" baseline="0" smtClean="0"/>
                        <a:t> Buchstabe</a:t>
                      </a:r>
                      <a:endParaRPr lang="de-DE" sz="1400"/>
                    </a:p>
                  </a:txBody>
                  <a:tcPr/>
                </a:tc>
                <a:tc>
                  <a:txBody>
                    <a:bodyPr/>
                    <a:lstStyle/>
                    <a:p>
                      <a:r>
                        <a:rPr lang="de-DE" sz="1400" smtClean="0"/>
                        <a:t>Kleiner Buchstabe</a:t>
                      </a:r>
                      <a:endParaRPr lang="de-DE" sz="1400"/>
                    </a:p>
                  </a:txBody>
                  <a:tcPr/>
                </a:tc>
                <a:tc>
                  <a:txBody>
                    <a:bodyPr/>
                    <a:lstStyle/>
                    <a:p>
                      <a:r>
                        <a:rPr lang="de-DE" sz="1400" i="1" smtClean="0"/>
                        <a:t>kursiv</a:t>
                      </a:r>
                      <a:endParaRPr lang="de-DE" sz="1400" i="1"/>
                    </a:p>
                  </a:txBody>
                  <a:tcPr/>
                </a:tc>
                <a:tc>
                  <a:txBody>
                    <a:bodyPr/>
                    <a:lstStyle/>
                    <a:p>
                      <a:r>
                        <a:rPr lang="de-DE" sz="1400" smtClean="0"/>
                        <a:t>Zahl</a:t>
                      </a:r>
                      <a:endParaRPr lang="de-DE" sz="1400"/>
                    </a:p>
                  </a:txBody>
                  <a:tcPr/>
                </a:tc>
              </a:tr>
              <a:tr h="260217">
                <a:tc>
                  <a:txBody>
                    <a:bodyPr/>
                    <a:lstStyle/>
                    <a:p>
                      <a:r>
                        <a:rPr lang="de-DE" sz="1400" smtClean="0"/>
                        <a:t>B</a:t>
                      </a:r>
                      <a:endParaRPr lang="de-DE" sz="1400"/>
                    </a:p>
                  </a:txBody>
                  <a:tcPr/>
                </a:tc>
                <a:tc>
                  <a:txBody>
                    <a:bodyPr/>
                    <a:lstStyle/>
                    <a:p>
                      <a:r>
                        <a:rPr lang="de-DE" sz="1400" smtClean="0"/>
                        <a:t>s</a:t>
                      </a:r>
                      <a:endParaRPr lang="de-DE" sz="1400"/>
                    </a:p>
                  </a:txBody>
                  <a:tcPr/>
                </a:tc>
                <a:tc>
                  <a:txBody>
                    <a:bodyPr/>
                    <a:lstStyle/>
                    <a:p>
                      <a:r>
                        <a:rPr lang="de-DE" sz="1400" i="1" smtClean="0"/>
                        <a:t>s</a:t>
                      </a:r>
                      <a:endParaRPr lang="de-DE" sz="1400" i="1"/>
                    </a:p>
                  </a:txBody>
                  <a:tcPr/>
                </a:tc>
                <a:tc>
                  <a:txBody>
                    <a:bodyPr/>
                    <a:lstStyle/>
                    <a:p>
                      <a:r>
                        <a:rPr lang="de-DE" sz="1400" smtClean="0"/>
                        <a:t>2</a:t>
                      </a:r>
                      <a:endParaRPr lang="de-DE" sz="1400"/>
                    </a:p>
                  </a:txBody>
                  <a:tcPr/>
                </a:tc>
              </a:tr>
              <a:tr h="363591">
                <a:tc>
                  <a:txBody>
                    <a:bodyPr/>
                    <a:lstStyle/>
                    <a:p>
                      <a:r>
                        <a:rPr lang="de-DE" sz="1400" smtClean="0"/>
                        <a:t>Bronze</a:t>
                      </a:r>
                      <a:endParaRPr lang="de-DE" sz="1400"/>
                    </a:p>
                  </a:txBody>
                  <a:tcPr/>
                </a:tc>
                <a:tc>
                  <a:txBody>
                    <a:bodyPr/>
                    <a:lstStyle/>
                    <a:p>
                      <a:r>
                        <a:rPr lang="de-DE" sz="1400" smtClean="0"/>
                        <a:t>Stahl</a:t>
                      </a:r>
                      <a:endParaRPr lang="de-DE" sz="1400"/>
                    </a:p>
                  </a:txBody>
                  <a:tcPr/>
                </a:tc>
                <a:tc>
                  <a:txBody>
                    <a:bodyPr/>
                    <a:lstStyle/>
                    <a:p>
                      <a:r>
                        <a:rPr lang="de-DE" sz="1400" i="1" smtClean="0"/>
                        <a:t>Stahl</a:t>
                      </a:r>
                      <a:endParaRPr lang="de-DE" sz="1400" i="1"/>
                    </a:p>
                  </a:txBody>
                  <a:tcPr/>
                </a:tc>
                <a:tc>
                  <a:txBody>
                    <a:bodyPr/>
                    <a:lstStyle/>
                    <a:p>
                      <a:r>
                        <a:rPr lang="de-DE" sz="1200" b="0" smtClean="0">
                          <a:solidFill>
                            <a:schemeClr val="tx1"/>
                          </a:solidFill>
                        </a:rPr>
                        <a:t>Zweiter</a:t>
                      </a:r>
                      <a:r>
                        <a:rPr lang="de-DE" sz="1200" b="0" baseline="0" smtClean="0">
                          <a:solidFill>
                            <a:schemeClr val="tx1"/>
                          </a:solidFill>
                        </a:rPr>
                        <a:t> Durchgang</a:t>
                      </a:r>
                      <a:endParaRPr lang="de-DE" sz="1200" b="0">
                        <a:solidFill>
                          <a:schemeClr val="tx1"/>
                        </a:solidFill>
                      </a:endParaRPr>
                    </a:p>
                  </a:txBody>
                  <a:tcPr/>
                </a:tc>
              </a:tr>
            </a:tbl>
          </a:graphicData>
        </a:graphic>
      </p:graphicFrame>
      <p:sp>
        <p:nvSpPr>
          <p:cNvPr id="13" name="Pfeil nach rechts 12"/>
          <p:cNvSpPr/>
          <p:nvPr/>
        </p:nvSpPr>
        <p:spPr>
          <a:xfrm>
            <a:off x="1691680"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040811C2-BD20-4209-BD05-AA797C50BEBD}" type="slidenum">
              <a:rPr lang="de-DE" smtClean="0"/>
              <a:pPr/>
              <a:t>27</a:t>
            </a:fld>
            <a:endParaRPr lang="de-DE"/>
          </a:p>
        </p:txBody>
      </p:sp>
      <p:pic>
        <p:nvPicPr>
          <p:cNvPr id="3" name="Grafik 2" descr="PunchDefektGut.JPG"/>
          <p:cNvPicPr>
            <a:picLocks noChangeAspect="1"/>
          </p:cNvPicPr>
          <p:nvPr/>
        </p:nvPicPr>
        <p:blipFill>
          <a:blip r:embed="rId3" cstate="print"/>
          <a:stretch>
            <a:fillRect/>
          </a:stretch>
        </p:blipFill>
        <p:spPr>
          <a:xfrm>
            <a:off x="1475656" y="116632"/>
            <a:ext cx="1944216" cy="757814"/>
          </a:xfrm>
          <a:prstGeom prst="rect">
            <a:avLst/>
          </a:prstGeom>
        </p:spPr>
      </p:pic>
      <p:pic>
        <p:nvPicPr>
          <p:cNvPr id="4" name="Grafik 3" descr="Ssk1.JPG"/>
          <p:cNvPicPr>
            <a:picLocks noChangeAspect="1"/>
          </p:cNvPicPr>
          <p:nvPr/>
        </p:nvPicPr>
        <p:blipFill>
          <a:blip r:embed="rId4" cstate="print"/>
          <a:stretch>
            <a:fillRect/>
          </a:stretch>
        </p:blipFill>
        <p:spPr>
          <a:xfrm>
            <a:off x="5436096" y="116632"/>
            <a:ext cx="1844603" cy="1031346"/>
          </a:xfrm>
          <a:prstGeom prst="rect">
            <a:avLst/>
          </a:prstGeom>
        </p:spPr>
      </p:pic>
      <p:pic>
        <p:nvPicPr>
          <p:cNvPr id="5" name="Grafik 4" descr="kropfeinhzeich.jpg"/>
          <p:cNvPicPr>
            <a:picLocks noChangeAspect="1"/>
          </p:cNvPicPr>
          <p:nvPr/>
        </p:nvPicPr>
        <p:blipFill>
          <a:blip r:embed="rId5" cstate="print"/>
          <a:stretch>
            <a:fillRect/>
          </a:stretch>
        </p:blipFill>
        <p:spPr>
          <a:xfrm>
            <a:off x="3923928" y="2492896"/>
            <a:ext cx="850338" cy="1427872"/>
          </a:xfrm>
          <a:prstGeom prst="rect">
            <a:avLst/>
          </a:prstGeom>
        </p:spPr>
      </p:pic>
      <p:pic>
        <p:nvPicPr>
          <p:cNvPr id="6" name="Grafik 5" descr="PunchBAlubau.JPG"/>
          <p:cNvPicPr>
            <a:picLocks noChangeAspect="1"/>
          </p:cNvPicPr>
          <p:nvPr/>
        </p:nvPicPr>
        <p:blipFill>
          <a:blip r:embed="rId6" cstate="print"/>
          <a:stretch>
            <a:fillRect/>
          </a:stretch>
        </p:blipFill>
        <p:spPr>
          <a:xfrm>
            <a:off x="0" y="5157192"/>
            <a:ext cx="2158799" cy="1068727"/>
          </a:xfrm>
          <a:prstGeom prst="rect">
            <a:avLst/>
          </a:prstGeom>
        </p:spPr>
      </p:pic>
      <p:pic>
        <p:nvPicPr>
          <p:cNvPr id="7" name="Grafik 6" descr="SteinKAlubau.JPG"/>
          <p:cNvPicPr>
            <a:picLocks noChangeAspect="1"/>
          </p:cNvPicPr>
          <p:nvPr/>
        </p:nvPicPr>
        <p:blipFill>
          <a:blip r:embed="rId7" cstate="print"/>
          <a:stretch>
            <a:fillRect/>
          </a:stretch>
        </p:blipFill>
        <p:spPr>
          <a:xfrm>
            <a:off x="251520" y="2636912"/>
            <a:ext cx="1913004" cy="1176285"/>
          </a:xfrm>
          <a:prstGeom prst="rect">
            <a:avLst/>
          </a:prstGeom>
        </p:spPr>
      </p:pic>
      <p:pic>
        <p:nvPicPr>
          <p:cNvPr id="12" name="Grafik 11" descr="BauteilAbsenkSk3.jpg"/>
          <p:cNvPicPr>
            <a:picLocks noChangeAspect="1"/>
          </p:cNvPicPr>
          <p:nvPr/>
        </p:nvPicPr>
        <p:blipFill>
          <a:blip r:embed="rId8" cstate="print"/>
          <a:stretch>
            <a:fillRect/>
          </a:stretch>
        </p:blipFill>
        <p:spPr>
          <a:xfrm>
            <a:off x="3563888" y="5373216"/>
            <a:ext cx="1841783" cy="698044"/>
          </a:xfrm>
          <a:prstGeom prst="rect">
            <a:avLst/>
          </a:prstGeom>
        </p:spPr>
      </p:pic>
      <p:cxnSp>
        <p:nvCxnSpPr>
          <p:cNvPr id="14" name="Gerade Verbindung mit Pfeil 13"/>
          <p:cNvCxnSpPr/>
          <p:nvPr/>
        </p:nvCxnSpPr>
        <p:spPr>
          <a:xfrm flipV="1">
            <a:off x="4860032" y="1628800"/>
            <a:ext cx="1152128"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flipV="1">
            <a:off x="2771800" y="1412776"/>
            <a:ext cx="1080120"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32040" y="2852936"/>
            <a:ext cx="1728192"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4860032" y="3645024"/>
            <a:ext cx="1800200" cy="14401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4355976" y="422108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flipV="1">
            <a:off x="2339752" y="3356992"/>
            <a:ext cx="1440160"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2267744" y="4077072"/>
            <a:ext cx="1512168"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51520" y="3861048"/>
            <a:ext cx="1872208" cy="600164"/>
          </a:xfrm>
          <a:prstGeom prst="rect">
            <a:avLst/>
          </a:prstGeom>
          <a:noFill/>
        </p:spPr>
        <p:txBody>
          <a:bodyPr wrap="square" rtlCol="0">
            <a:spAutoFit/>
          </a:bodyPr>
          <a:lstStyle/>
          <a:p>
            <a:r>
              <a:rPr lang="de-DE" sz="1100" b="1" smtClean="0"/>
              <a:t>K/s</a:t>
            </a:r>
            <a:r>
              <a:rPr lang="de-DE" sz="1100" b="1" i="1" smtClean="0"/>
              <a:t>/s</a:t>
            </a:r>
            <a:r>
              <a:rPr lang="de-DE" sz="1100" b="1" smtClean="0"/>
              <a:t> 1  Aluminiumaufbau an Kröpfstein</a:t>
            </a:r>
          </a:p>
          <a:p>
            <a:endParaRPr lang="de-DE" sz="1100" b="1"/>
          </a:p>
        </p:txBody>
      </p:sp>
      <p:sp>
        <p:nvSpPr>
          <p:cNvPr id="30" name="Textfeld 29"/>
          <p:cNvSpPr txBox="1"/>
          <p:nvPr/>
        </p:nvSpPr>
        <p:spPr>
          <a:xfrm>
            <a:off x="3563888" y="6088559"/>
            <a:ext cx="2016224" cy="769441"/>
          </a:xfrm>
          <a:prstGeom prst="rect">
            <a:avLst/>
          </a:prstGeom>
          <a:noFill/>
        </p:spPr>
        <p:txBody>
          <a:bodyPr wrap="square" rtlCol="0">
            <a:spAutoFit/>
          </a:bodyPr>
          <a:lstStyle/>
          <a:p>
            <a:r>
              <a:rPr lang="de-DE" sz="1100" b="1" smtClean="0"/>
              <a:t>K/k/</a:t>
            </a:r>
            <a:r>
              <a:rPr lang="de-DE" sz="1100" b="1" i="1" smtClean="0"/>
              <a:t>k</a:t>
            </a:r>
            <a:r>
              <a:rPr lang="de-DE" sz="1100" b="1" smtClean="0"/>
              <a:t> 1 leichte Absenkung des Bauteils, nur mit Lichtspaltverfahren (Haarlineal) sichtbar</a:t>
            </a:r>
            <a:endParaRPr lang="de-DE" sz="1100" b="1"/>
          </a:p>
        </p:txBody>
      </p:sp>
      <p:pic>
        <p:nvPicPr>
          <p:cNvPr id="33" name="Grafik 32" descr="Kk1a.JPG"/>
          <p:cNvPicPr>
            <a:picLocks noChangeAspect="1"/>
          </p:cNvPicPr>
          <p:nvPr/>
        </p:nvPicPr>
        <p:blipFill>
          <a:blip r:embed="rId9" cstate="print"/>
          <a:stretch>
            <a:fillRect/>
          </a:stretch>
        </p:blipFill>
        <p:spPr>
          <a:xfrm>
            <a:off x="6804248" y="2132856"/>
            <a:ext cx="1970004" cy="789726"/>
          </a:xfrm>
          <a:prstGeom prst="rect">
            <a:avLst/>
          </a:prstGeom>
        </p:spPr>
      </p:pic>
      <p:sp>
        <p:nvSpPr>
          <p:cNvPr id="34" name="Textfeld 33"/>
          <p:cNvSpPr txBox="1"/>
          <p:nvPr/>
        </p:nvSpPr>
        <p:spPr>
          <a:xfrm>
            <a:off x="6804248" y="2996952"/>
            <a:ext cx="1944216" cy="430887"/>
          </a:xfrm>
          <a:prstGeom prst="rect">
            <a:avLst/>
          </a:prstGeom>
          <a:noFill/>
        </p:spPr>
        <p:txBody>
          <a:bodyPr wrap="square" rtlCol="0">
            <a:spAutoFit/>
          </a:bodyPr>
          <a:lstStyle/>
          <a:p>
            <a:r>
              <a:rPr lang="de-DE" sz="1100" b="1" smtClean="0"/>
              <a:t>K/k/</a:t>
            </a:r>
            <a:r>
              <a:rPr lang="de-DE" sz="1100" b="1" i="1" smtClean="0"/>
              <a:t>s</a:t>
            </a:r>
            <a:r>
              <a:rPr lang="de-DE" sz="1100" b="1" smtClean="0"/>
              <a:t> 1 Oberfläche eingedrückt</a:t>
            </a:r>
            <a:endParaRPr lang="de-DE" sz="1100" b="1"/>
          </a:p>
        </p:txBody>
      </p:sp>
      <p:pic>
        <p:nvPicPr>
          <p:cNvPr id="35" name="Grafik 34" descr="Sb1a.JPG"/>
          <p:cNvPicPr>
            <a:picLocks noChangeAspect="1"/>
          </p:cNvPicPr>
          <p:nvPr/>
        </p:nvPicPr>
        <p:blipFill>
          <a:blip r:embed="rId10" cstate="print"/>
          <a:stretch>
            <a:fillRect/>
          </a:stretch>
        </p:blipFill>
        <p:spPr>
          <a:xfrm>
            <a:off x="6876256" y="4797152"/>
            <a:ext cx="2049020" cy="670666"/>
          </a:xfrm>
          <a:prstGeom prst="rect">
            <a:avLst/>
          </a:prstGeom>
        </p:spPr>
      </p:pic>
      <p:sp>
        <p:nvSpPr>
          <p:cNvPr id="36" name="Textfeld 35"/>
          <p:cNvSpPr txBox="1"/>
          <p:nvPr/>
        </p:nvSpPr>
        <p:spPr>
          <a:xfrm>
            <a:off x="6876256" y="5517232"/>
            <a:ext cx="2088232" cy="430887"/>
          </a:xfrm>
          <a:prstGeom prst="rect">
            <a:avLst/>
          </a:prstGeom>
          <a:noFill/>
        </p:spPr>
        <p:txBody>
          <a:bodyPr wrap="square" rtlCol="0">
            <a:spAutoFit/>
          </a:bodyPr>
          <a:lstStyle/>
          <a:p>
            <a:r>
              <a:rPr lang="de-DE" sz="1100" b="1" smtClean="0"/>
              <a:t>S/b/</a:t>
            </a:r>
            <a:r>
              <a:rPr lang="de-DE" sz="1100" b="1" i="1" smtClean="0"/>
              <a:t>s</a:t>
            </a:r>
            <a:r>
              <a:rPr lang="de-DE" sz="1100" b="1" smtClean="0"/>
              <a:t> 1 Riefen deutlich zu erkennen</a:t>
            </a:r>
            <a:endParaRPr lang="de-DE" sz="1100" b="1"/>
          </a:p>
        </p:txBody>
      </p:sp>
      <p:sp>
        <p:nvSpPr>
          <p:cNvPr id="39" name="Textfeld 38"/>
          <p:cNvSpPr txBox="1"/>
          <p:nvPr/>
        </p:nvSpPr>
        <p:spPr>
          <a:xfrm>
            <a:off x="0" y="6309320"/>
            <a:ext cx="2123728" cy="430887"/>
          </a:xfrm>
          <a:prstGeom prst="rect">
            <a:avLst/>
          </a:prstGeom>
          <a:noFill/>
        </p:spPr>
        <p:txBody>
          <a:bodyPr wrap="square" rtlCol="0">
            <a:spAutoFit/>
          </a:bodyPr>
          <a:lstStyle/>
          <a:p>
            <a:r>
              <a:rPr lang="de-DE" sz="1100" b="1" smtClean="0"/>
              <a:t>B/b/</a:t>
            </a:r>
            <a:r>
              <a:rPr lang="de-DE" sz="1100" b="1" i="1" smtClean="0"/>
              <a:t>s</a:t>
            </a:r>
            <a:r>
              <a:rPr lang="de-DE" sz="1100" b="1" smtClean="0"/>
              <a:t> 4 Aluminiumaufbau an Bronzestempel</a:t>
            </a:r>
            <a:endParaRPr lang="de-DE" sz="1100" b="1"/>
          </a:p>
        </p:txBody>
      </p:sp>
      <p:sp>
        <p:nvSpPr>
          <p:cNvPr id="40" name="Textfeld 39"/>
          <p:cNvSpPr txBox="1"/>
          <p:nvPr/>
        </p:nvSpPr>
        <p:spPr>
          <a:xfrm>
            <a:off x="5436096" y="1196752"/>
            <a:ext cx="1872208" cy="430887"/>
          </a:xfrm>
          <a:prstGeom prst="rect">
            <a:avLst/>
          </a:prstGeom>
          <a:noFill/>
        </p:spPr>
        <p:txBody>
          <a:bodyPr wrap="square" rtlCol="0">
            <a:spAutoFit/>
          </a:bodyPr>
          <a:lstStyle/>
          <a:p>
            <a:r>
              <a:rPr lang="de-DE" sz="1100" b="1" smtClean="0"/>
              <a:t>S/s/</a:t>
            </a:r>
            <a:r>
              <a:rPr lang="de-DE" sz="1100" b="1" i="1" smtClean="0"/>
              <a:t>s </a:t>
            </a:r>
            <a:r>
              <a:rPr lang="de-DE" sz="1100" b="1" smtClean="0"/>
              <a:t>1 sehr gute Oberflächenqualität </a:t>
            </a:r>
            <a:endParaRPr lang="de-DE" sz="1100" b="1"/>
          </a:p>
        </p:txBody>
      </p:sp>
      <p:sp>
        <p:nvSpPr>
          <p:cNvPr id="42" name="Textfeld 41"/>
          <p:cNvSpPr txBox="1"/>
          <p:nvPr/>
        </p:nvSpPr>
        <p:spPr>
          <a:xfrm>
            <a:off x="1475656" y="980728"/>
            <a:ext cx="1944216" cy="430887"/>
          </a:xfrm>
          <a:prstGeom prst="rect">
            <a:avLst/>
          </a:prstGeom>
          <a:noFill/>
        </p:spPr>
        <p:txBody>
          <a:bodyPr wrap="square" rtlCol="0">
            <a:spAutoFit/>
          </a:bodyPr>
          <a:lstStyle/>
          <a:p>
            <a:r>
              <a:rPr lang="de-DE" sz="1100" b="1" smtClean="0"/>
              <a:t>S/k/</a:t>
            </a:r>
            <a:r>
              <a:rPr lang="de-DE" sz="1100" b="1" i="1" smtClean="0"/>
              <a:t>s </a:t>
            </a:r>
            <a:r>
              <a:rPr lang="de-DE" sz="1100" b="1" smtClean="0"/>
              <a:t>1 Deformation am Ziehstempel</a:t>
            </a:r>
            <a:endParaRPr lang="de-DE" sz="11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Übersicht Auswertung Kröpfen</a:t>
            </a:r>
            <a:br>
              <a:rPr lang="de-DE" smtClean="0"/>
            </a:b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28</a:t>
            </a:fld>
            <a:endParaRPr lang="de-DE"/>
          </a:p>
        </p:txBody>
      </p:sp>
      <p:pic>
        <p:nvPicPr>
          <p:cNvPr id="4" name="Grafik 3" descr="UebersichtKroepfen.jpg"/>
          <p:cNvPicPr>
            <a:picLocks noChangeAspect="1"/>
          </p:cNvPicPr>
          <p:nvPr/>
        </p:nvPicPr>
        <p:blipFill>
          <a:blip r:embed="rId2" cstate="print"/>
          <a:stretch>
            <a:fillRect/>
          </a:stretch>
        </p:blipFill>
        <p:spPr>
          <a:xfrm>
            <a:off x="1638300" y="671512"/>
            <a:ext cx="5867400" cy="5514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hier</a:t>
            </a:r>
            <a:r>
              <a:rPr lang="de-DE" b="1" smtClean="0"/>
              <a:t>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a:t>
            </a:r>
            <a:r>
              <a:rPr lang="de-DE" i="1" smtClean="0"/>
              <a:t>z.B. gegen Umwelteinflüsse bei längerer Lagerung</a:t>
            </a:r>
            <a:r>
              <a:rPr lang="de-DE" smtClean="0"/>
              <a:t>).</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885</Words>
  <Application>Microsoft Office PowerPoint</Application>
  <PresentationFormat>Bildschirmpräsentation (4:3)</PresentationFormat>
  <Paragraphs>217</Paragraphs>
  <Slides>28</Slides>
  <Notes>1</Notes>
  <HiddenSlides>0</HiddenSlides>
  <MMClips>0</MMClips>
  <ScaleCrop>false</ScaleCrop>
  <HeadingPairs>
    <vt:vector size="4" baseType="variant">
      <vt:variant>
        <vt:lpstr>Design</vt:lpstr>
      </vt:variant>
      <vt:variant>
        <vt:i4>1</vt:i4>
      </vt:variant>
      <vt:variant>
        <vt:lpstr>Folientitel</vt:lpstr>
      </vt:variant>
      <vt:variant>
        <vt:i4>28</vt:i4>
      </vt:variant>
    </vt:vector>
  </HeadingPairs>
  <TitlesOfParts>
    <vt:vector size="29" baseType="lpstr">
      <vt:lpstr>Larissa-Design</vt:lpstr>
      <vt:lpstr>Einfluss des Ausgangs- und Werkzeugmaterials auf Umformprozesse zur Herstellung von Verzierungselementen in der Automobilbranche </vt:lpstr>
      <vt:lpstr>Untersuchungsobjekt</vt:lpstr>
      <vt:lpstr>Anforderungen an Bauteil </vt:lpstr>
      <vt:lpstr>Folie 4</vt:lpstr>
      <vt:lpstr>Bearbeitungsstufen </vt:lpstr>
      <vt:lpstr>Vormaterial Aluminium Strangpressprofile</vt:lpstr>
      <vt:lpstr>Folie 7</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14</vt:lpstr>
      <vt:lpstr>Folie 15</vt:lpstr>
      <vt:lpstr>Auswertungsmethode</vt:lpstr>
      <vt:lpstr>Einschränkungen durch Rücksichtnahme auf die Serienfertigung</vt:lpstr>
      <vt:lpstr>Visualisierung der Resultate</vt:lpstr>
      <vt:lpstr>Materialverzug zur vorherigen Bearbeitungsstufe</vt:lpstr>
      <vt:lpstr>Erste Erkenntnisse</vt:lpstr>
      <vt:lpstr>Versuchsreihe Kröpfen</vt:lpstr>
      <vt:lpstr>Folie 22</vt:lpstr>
      <vt:lpstr>Durchführung  Kröpfversuche </vt:lpstr>
      <vt:lpstr>Folie 24</vt:lpstr>
      <vt:lpstr>Folie 25</vt:lpstr>
      <vt:lpstr>Folie 26</vt:lpstr>
      <vt:lpstr>Folie 27</vt:lpstr>
      <vt:lpstr>Übersicht Auswertung Kröpfen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149</cp:revision>
  <dcterms:created xsi:type="dcterms:W3CDTF">2014-07-01T06:06:22Z</dcterms:created>
  <dcterms:modified xsi:type="dcterms:W3CDTF">2014-07-12T14:08:50Z</dcterms:modified>
</cp:coreProperties>
</file>